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0"/>
  </p:notesMasterIdLst>
  <p:sldIdLst>
    <p:sldId id="337" r:id="rId4"/>
    <p:sldId id="339" r:id="rId5"/>
    <p:sldId id="338" r:id="rId6"/>
    <p:sldId id="336" r:id="rId7"/>
    <p:sldId id="332" r:id="rId8"/>
    <p:sldId id="330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Közepesen sötét stílus 4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0A1B5D5-9B99-4C35-A422-299274C87663}" styleName="Közepesen sötét stílus 1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Világos stílus 1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97" autoAdjust="0"/>
    <p:restoredTop sz="94660"/>
  </p:normalViewPr>
  <p:slideViewPr>
    <p:cSldViewPr>
      <p:cViewPr>
        <p:scale>
          <a:sx n="80" d="100"/>
          <a:sy n="80" d="100"/>
        </p:scale>
        <p:origin x="-900" y="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5EAC6-9AE2-4287-8D37-DD624A5425CA}" type="datetimeFigureOut">
              <a:rPr lang="hu-HU" smtClean="0"/>
              <a:t>2016.05.08.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53705-2612-4C9D-BBC4-28B4760334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764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6" name="Placeholder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92B3-3865-4910-A607-994685569175}" type="datetimeFigureOut">
              <a:rPr lang="hu-HU" smtClean="0"/>
              <a:t>2016.05.08.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4E40-EEF6-4D57-B540-BE1DEB4B98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3684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92B3-3865-4910-A607-994685569175}" type="datetimeFigureOut">
              <a:rPr lang="hu-HU" smtClean="0"/>
              <a:t>2016.05.08.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4E40-EEF6-4D57-B540-BE1DEB4B98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040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92B3-3865-4910-A607-994685569175}" type="datetimeFigureOut">
              <a:rPr lang="hu-HU" smtClean="0"/>
              <a:t>2016.05.08.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4E40-EEF6-4D57-B540-BE1DEB4B98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828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ERC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784350"/>
            <a:ext cx="6553200" cy="470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1338" y="5848350"/>
            <a:ext cx="2073275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 flipH="1">
            <a:off x="2438400" y="1447800"/>
            <a:ext cx="6172200" cy="0"/>
          </a:xfrm>
          <a:prstGeom prst="line">
            <a:avLst/>
          </a:prstGeom>
          <a:noFill/>
          <a:ln w="12700">
            <a:solidFill>
              <a:srgbClr val="2B679F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700338" y="981075"/>
            <a:ext cx="5616575" cy="935038"/>
          </a:xfrm>
        </p:spPr>
        <p:txBody>
          <a:bodyPr/>
          <a:lstStyle>
            <a:lvl1pPr algn="l">
              <a:defRPr sz="2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738438" y="1773238"/>
            <a:ext cx="5721350" cy="504825"/>
          </a:xfrm>
        </p:spPr>
        <p:txBody>
          <a:bodyPr/>
          <a:lstStyle>
            <a:lvl1pPr marL="0" indent="0">
              <a:buFont typeface="Arial" charset="0"/>
              <a:buNone/>
              <a:defRPr sz="1800"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16649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793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0018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658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831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418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973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030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92B3-3865-4910-A607-994685569175}" type="datetimeFigureOut">
              <a:rPr lang="hu-HU" smtClean="0"/>
              <a:t>2016.05.08.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4E40-EEF6-4D57-B540-BE1DEB4B98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6576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4355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40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2183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855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ERC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784350"/>
            <a:ext cx="6553200" cy="470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1338" y="5848350"/>
            <a:ext cx="2073275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 flipH="1">
            <a:off x="2438400" y="1447800"/>
            <a:ext cx="6172200" cy="0"/>
          </a:xfrm>
          <a:prstGeom prst="line">
            <a:avLst/>
          </a:prstGeom>
          <a:noFill/>
          <a:ln w="12700">
            <a:solidFill>
              <a:srgbClr val="2B679F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700338" y="981075"/>
            <a:ext cx="5616575" cy="935038"/>
          </a:xfrm>
        </p:spPr>
        <p:txBody>
          <a:bodyPr/>
          <a:lstStyle>
            <a:lvl1pPr algn="l">
              <a:defRPr sz="2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738438" y="1773238"/>
            <a:ext cx="5721350" cy="504825"/>
          </a:xfrm>
        </p:spPr>
        <p:txBody>
          <a:bodyPr/>
          <a:lstStyle>
            <a:lvl1pPr marL="0" indent="0">
              <a:buFont typeface="Arial" charset="0"/>
              <a:buNone/>
              <a:defRPr sz="1800"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6649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6817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533400"/>
            <a:ext cx="746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19200" y="1981200"/>
            <a:ext cx="7467600" cy="4144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2285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92B3-3865-4910-A607-994685569175}" type="datetimeFigureOut">
              <a:rPr lang="hu-HU" smtClean="0"/>
              <a:t>2016.05.08.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4E40-EEF6-4D57-B540-BE1DEB4B98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982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92B3-3865-4910-A607-994685569175}" type="datetimeFigureOut">
              <a:rPr lang="hu-HU" smtClean="0"/>
              <a:t>2016.05.08.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4E40-EEF6-4D57-B540-BE1DEB4B98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957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92B3-3865-4910-A607-994685569175}" type="datetimeFigureOut">
              <a:rPr lang="hu-HU" smtClean="0"/>
              <a:t>2016.05.08.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4E40-EEF6-4D57-B540-BE1DEB4B98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4110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92B3-3865-4910-A607-994685569175}" type="datetimeFigureOut">
              <a:rPr lang="hu-HU" smtClean="0"/>
              <a:t>2016.05.08.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4E40-EEF6-4D57-B540-BE1DEB4B98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8225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92B3-3865-4910-A607-994685569175}" type="datetimeFigureOut">
              <a:rPr lang="hu-HU" smtClean="0"/>
              <a:t>2016.05.08.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4E40-EEF6-4D57-B540-BE1DEB4B98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1068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92B3-3865-4910-A607-994685569175}" type="datetimeFigureOut">
              <a:rPr lang="hu-HU" smtClean="0"/>
              <a:t>2016.05.08.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4E40-EEF6-4D57-B540-BE1DEB4B98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2468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92B3-3865-4910-A607-994685569175}" type="datetimeFigureOut">
              <a:rPr lang="hu-HU" smtClean="0"/>
              <a:t>2016.05.08.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4E40-EEF6-4D57-B540-BE1DEB4B98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659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592B3-3865-4910-A607-994685569175}" type="datetimeFigureOut">
              <a:rPr lang="hu-HU" smtClean="0"/>
              <a:t>2016.05.08.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C4E40-EEF6-4D57-B540-BE1DEB4B98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98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889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+mj-lt"/>
          <a:ea typeface="+mj-ea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◦"/>
        <a:defRPr sz="2600">
          <a:solidFill>
            <a:srgbClr val="2B679F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rgbClr val="2B679F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B679F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B679F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B679F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B679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B679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B679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B679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533400"/>
            <a:ext cx="746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981200"/>
            <a:ext cx="7467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84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ransition spd="med">
    <p:circl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ＭＳ Ｐゴシック" pitchFamily="-16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ＭＳ Ｐゴシック" pitchFamily="-16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ＭＳ Ｐゴシック" pitchFamily="-16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ＭＳ Ｐゴシック" pitchFamily="-16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50000"/>
        <a:buFont typeface="Arial" charset="0"/>
        <a:buBlip>
          <a:blip r:embed="rId6"/>
        </a:buBlip>
        <a:defRPr sz="2000">
          <a:solidFill>
            <a:srgbClr val="2B679F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rgbClr val="2B679F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B679F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2B679F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2B679F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B679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B679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B679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B679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ka.hu/docs/palyazatok/pool_2016-2017_en_20160302_honlapra.pdf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holarship.hu/" TargetMode="External"/><Relationship Id="rId3" Type="http://schemas.openxmlformats.org/officeDocument/2006/relationships/hyperlink" Target="http://euraxess.hu/" TargetMode="External"/><Relationship Id="rId7" Type="http://schemas.openxmlformats.org/officeDocument/2006/relationships/hyperlink" Target="http://www.campusmundi.hu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udyinhungary.hu/" TargetMode="External"/><Relationship Id="rId11" Type="http://schemas.openxmlformats.org/officeDocument/2006/relationships/image" Target="../media/image2.jpeg"/><Relationship Id="rId5" Type="http://schemas.openxmlformats.org/officeDocument/2006/relationships/hyperlink" Target="http://tka.hu/english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s://www.facebook.com/EuraxessHungary" TargetMode="External"/><Relationship Id="rId9" Type="http://schemas.openxmlformats.org/officeDocument/2006/relationships/hyperlink" Target="http://tka.hu/docs/palyazatok/pool_2016-2017_en_20160302_honlapra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260649"/>
            <a:ext cx="8785101" cy="1152128"/>
          </a:xfrm>
        </p:spPr>
        <p:txBody>
          <a:bodyPr/>
          <a:lstStyle/>
          <a:p>
            <a:pPr algn="r" eaLnBrk="1" hangingPunct="1">
              <a:defRPr/>
            </a:pPr>
            <a:r>
              <a:rPr lang="en-GB" sz="28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  <a:cs typeface="ＭＳ Ｐゴシック"/>
              </a:rPr>
              <a:t>EURAXESS – Researchers in Motion</a:t>
            </a:r>
          </a:p>
          <a:p>
            <a:pPr algn="r" eaLnBrk="1" hangingPunct="1">
              <a:defRPr/>
            </a:pPr>
            <a:r>
              <a:rPr lang="en-GB" sz="2800" b="1" i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  <a:cs typeface="ＭＳ Ｐゴシック"/>
              </a:rPr>
              <a:t>The gateway to a career in research</a:t>
            </a:r>
            <a:endParaRPr lang="en-US" sz="2400" b="1" i="1" dirty="0" smtClean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/>
              <a:cs typeface="ＭＳ Ｐゴシック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131840" y="1916831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err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  <a:cs typeface="ＭＳ Ｐゴシック"/>
              </a:rPr>
              <a:t>Opportunities</a:t>
            </a:r>
            <a:r>
              <a:rPr lang="hu-HU" sz="24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  <a:cs typeface="ＭＳ Ｐゴシック"/>
              </a:rPr>
              <a:t> for </a:t>
            </a:r>
            <a:r>
              <a:rPr lang="hu-HU" sz="2400" b="1" dirty="0" err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  <a:cs typeface="ＭＳ Ｐゴシック"/>
              </a:rPr>
              <a:t>Brazilian</a:t>
            </a:r>
            <a:r>
              <a:rPr lang="hu-HU" sz="24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  <a:cs typeface="ＭＳ Ｐゴシック"/>
              </a:rPr>
              <a:t> </a:t>
            </a:r>
            <a:r>
              <a:rPr lang="hu-HU" sz="2400" b="1" dirty="0" err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  <a:cs typeface="ＭＳ Ｐゴシック"/>
              </a:rPr>
              <a:t>students</a:t>
            </a:r>
            <a:r>
              <a:rPr lang="hu-HU" sz="24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  <a:cs typeface="ＭＳ Ｐゴシック"/>
              </a:rPr>
              <a:t> and </a:t>
            </a:r>
            <a:r>
              <a:rPr lang="hu-HU" sz="2400" b="1" dirty="0" err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  <a:cs typeface="ＭＳ Ｐゴシック"/>
              </a:rPr>
              <a:t>researchers</a:t>
            </a:r>
            <a:r>
              <a:rPr lang="hu-HU" sz="24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  <a:cs typeface="ＭＳ Ｐゴシック"/>
              </a:rPr>
              <a:t> </a:t>
            </a:r>
            <a:r>
              <a:rPr lang="hu-HU" sz="2400" b="1" dirty="0" err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  <a:cs typeface="ＭＳ Ｐゴシック"/>
              </a:rPr>
              <a:t>in</a:t>
            </a:r>
            <a:r>
              <a:rPr lang="hu-HU" sz="24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  <a:cs typeface="ＭＳ Ｐゴシック"/>
              </a:rPr>
              <a:t> Hungary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94662" y="2996952"/>
            <a:ext cx="3744416" cy="80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 typeface="Arial" charset="0"/>
              <a:buNone/>
              <a:defRPr sz="1800">
                <a:solidFill>
                  <a:srgbClr val="2B679F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rgbClr val="2B679F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2B679F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2B679F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B679F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B679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B679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B679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B679F"/>
                </a:solidFill>
                <a:latin typeface="+mn-lt"/>
              </a:defRPr>
            </a:lvl9pPr>
          </a:lstStyle>
          <a:p>
            <a:pPr algn="r" eaLnBrk="1" hangingPunct="1">
              <a:spcBef>
                <a:spcPts val="0"/>
              </a:spcBef>
              <a:buSzTx/>
            </a:pPr>
            <a:r>
              <a:rPr lang="hu-HU" sz="2000" dirty="0" smtClean="0">
                <a:ea typeface="ＭＳ Ｐゴシック"/>
                <a:cs typeface="ＭＳ Ｐゴシック"/>
              </a:rPr>
              <a:t>Ádám Molnár</a:t>
            </a:r>
          </a:p>
          <a:p>
            <a:pPr algn="r" eaLnBrk="1" hangingPunct="1">
              <a:spcBef>
                <a:spcPts val="0"/>
              </a:spcBef>
              <a:buSzTx/>
            </a:pPr>
            <a:r>
              <a:rPr lang="hu-HU" sz="2000" dirty="0" smtClean="0">
                <a:ea typeface="ＭＳ Ｐゴシック"/>
                <a:cs typeface="ＭＳ Ｐゴシック"/>
              </a:rPr>
              <a:t>EURAXESS Hungary</a:t>
            </a:r>
            <a:endParaRPr lang="en-US" sz="2000" dirty="0" smtClean="0">
              <a:ea typeface="ＭＳ Ｐゴシック"/>
              <a:cs typeface="ＭＳ Ｐゴシック"/>
            </a:endParaRPr>
          </a:p>
        </p:txBody>
      </p:sp>
      <p:pic>
        <p:nvPicPr>
          <p:cNvPr id="5" name="Picture 16" descr="C:\Users\Berni\Pictures\Ashampoo Snap\Snap_2012.06.23_14h49m28s_00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517232"/>
            <a:ext cx="1403648" cy="122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5605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/>
          </p:cNvSpPr>
          <p:nvPr/>
        </p:nvSpPr>
        <p:spPr bwMode="auto">
          <a:xfrm>
            <a:off x="1295400" y="609600"/>
            <a:ext cx="6858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2500" dirty="0" err="1" smtClean="0">
                <a:solidFill>
                  <a:srgbClr val="FFFFFF"/>
                </a:solidFill>
                <a:ea typeface="ＭＳ Ｐゴシック"/>
              </a:rPr>
              <a:t>What</a:t>
            </a:r>
            <a:r>
              <a:rPr lang="hu-HU" sz="2500" dirty="0" smtClean="0">
                <a:solidFill>
                  <a:srgbClr val="FFFFFF"/>
                </a:solidFill>
                <a:ea typeface="ＭＳ Ｐゴシック"/>
              </a:rPr>
              <a:t> is EURAXESS </a:t>
            </a:r>
            <a:r>
              <a:rPr lang="hu-HU" sz="2500" dirty="0" err="1" smtClean="0">
                <a:solidFill>
                  <a:srgbClr val="FFFFFF"/>
                </a:solidFill>
                <a:ea typeface="ＭＳ Ｐゴシック"/>
              </a:rPr>
              <a:t>about</a:t>
            </a:r>
            <a:r>
              <a:rPr lang="hu-HU" sz="2500" dirty="0">
                <a:solidFill>
                  <a:srgbClr val="FFFFFF"/>
                </a:solidFill>
                <a:ea typeface="ＭＳ Ｐゴシック"/>
              </a:rPr>
              <a:t>?</a:t>
            </a:r>
            <a:endParaRPr lang="en-GB" sz="2000" dirty="0">
              <a:solidFill>
                <a:srgbClr val="FF0000"/>
              </a:solidFill>
              <a:ea typeface="ＭＳ Ｐゴシック"/>
            </a:endParaRPr>
          </a:p>
        </p:txBody>
      </p:sp>
      <p:sp>
        <p:nvSpPr>
          <p:cNvPr id="20483" name="Title 1"/>
          <p:cNvSpPr>
            <a:spLocks/>
          </p:cNvSpPr>
          <p:nvPr/>
        </p:nvSpPr>
        <p:spPr bwMode="auto">
          <a:xfrm>
            <a:off x="0" y="533400"/>
            <a:ext cx="60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srgbClr val="FF0000"/>
              </a:solidFill>
              <a:ea typeface="ＭＳ Ｐゴシック"/>
            </a:endParaRPr>
          </a:p>
        </p:txBody>
      </p:sp>
      <p:pic>
        <p:nvPicPr>
          <p:cNvPr id="25610" name="Picture 1034" descr="Euraxess Jobs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3955" y="1833367"/>
            <a:ext cx="10795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035" descr="Euraxess services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1415" y="2819763"/>
            <a:ext cx="107950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036" descr="Euraxess rights 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642" y="3870128"/>
            <a:ext cx="10795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037" descr="Euraxess Links 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1550" y="4859000"/>
            <a:ext cx="107950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4" name="Rectangle 1038"/>
          <p:cNvSpPr>
            <a:spLocks noChangeArrowheads="1"/>
          </p:cNvSpPr>
          <p:nvPr/>
        </p:nvSpPr>
        <p:spPr bwMode="auto">
          <a:xfrm>
            <a:off x="2325609" y="2819763"/>
            <a:ext cx="635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GB" sz="20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Personalised assistance</a:t>
            </a:r>
            <a:r>
              <a:rPr lang="en-GB" sz="2000" dirty="0">
                <a:solidFill>
                  <a:srgbClr val="006699"/>
                </a:solidFill>
                <a:ea typeface="ＭＳ Ｐゴシック"/>
              </a:rPr>
              <a:t> to researchers &amp; their families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GB" sz="2000" dirty="0">
                <a:solidFill>
                  <a:srgbClr val="006699"/>
                </a:solidFill>
                <a:ea typeface="ＭＳ Ｐゴシック"/>
              </a:rPr>
              <a:t>through a network of &gt; 500 people in </a:t>
            </a:r>
            <a:r>
              <a:rPr lang="en-GB" sz="20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40</a:t>
            </a:r>
            <a:r>
              <a:rPr lang="en-GB" sz="20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 countries</a:t>
            </a:r>
            <a:endParaRPr lang="en-GB" sz="2000" dirty="0">
              <a:solidFill>
                <a:srgbClr val="006699"/>
              </a:solidFill>
              <a:ea typeface="ＭＳ Ｐゴシック"/>
            </a:endParaRPr>
          </a:p>
        </p:txBody>
      </p:sp>
      <p:sp>
        <p:nvSpPr>
          <p:cNvPr id="25615" name="Rectangle 1039"/>
          <p:cNvSpPr>
            <a:spLocks noChangeArrowheads="1"/>
          </p:cNvSpPr>
          <p:nvPr/>
        </p:nvSpPr>
        <p:spPr bwMode="auto">
          <a:xfrm>
            <a:off x="2310488" y="3737740"/>
            <a:ext cx="66246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006699"/>
                </a:solidFill>
                <a:ea typeface="ＭＳ Ｐゴシック"/>
              </a:rPr>
              <a:t>Information </a:t>
            </a:r>
            <a:r>
              <a:rPr lang="en-GB" sz="2000" dirty="0">
                <a:solidFill>
                  <a:srgbClr val="006699"/>
                </a:solidFill>
                <a:ea typeface="ＭＳ Ｐゴシック"/>
              </a:rPr>
              <a:t>about </a:t>
            </a:r>
            <a:r>
              <a:rPr lang="en-GB" sz="2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</a:rPr>
              <a:t>rights </a:t>
            </a:r>
            <a:r>
              <a:rPr lang="en-GB" sz="20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</a:rPr>
              <a:t>and obligations </a:t>
            </a:r>
            <a:r>
              <a:rPr lang="en-GB" sz="2000" dirty="0">
                <a:solidFill>
                  <a:srgbClr val="006699"/>
                </a:solidFill>
                <a:ea typeface="ＭＳ Ｐゴシック"/>
              </a:rPr>
              <a:t>of researchers, their employers and </a:t>
            </a:r>
            <a:r>
              <a:rPr lang="en-GB" sz="2000" dirty="0" smtClean="0">
                <a:solidFill>
                  <a:srgbClr val="006699"/>
                </a:solidFill>
                <a:ea typeface="ＭＳ Ｐゴシック"/>
              </a:rPr>
              <a:t>funders, including entry </a:t>
            </a:r>
            <a:r>
              <a:rPr lang="en-GB" sz="2000" dirty="0">
                <a:solidFill>
                  <a:srgbClr val="006699"/>
                </a:solidFill>
                <a:ea typeface="ＭＳ Ｐゴシック"/>
              </a:rPr>
              <a:t>conditions, </a:t>
            </a:r>
            <a:r>
              <a:rPr lang="en-GB" sz="2000" dirty="0" smtClean="0">
                <a:solidFill>
                  <a:srgbClr val="006699"/>
                </a:solidFill>
                <a:ea typeface="ＭＳ Ｐゴシック"/>
              </a:rPr>
              <a:t>and </a:t>
            </a:r>
            <a:r>
              <a:rPr lang="en-GB" sz="2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</a:rPr>
              <a:t>pensions of researchers</a:t>
            </a:r>
            <a:endParaRPr lang="en-GB" sz="2000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/>
            </a:endParaRPr>
          </a:p>
        </p:txBody>
      </p:sp>
      <p:sp>
        <p:nvSpPr>
          <p:cNvPr id="25616" name="Rectangle 1040"/>
          <p:cNvSpPr>
            <a:spLocks noChangeArrowheads="1"/>
          </p:cNvSpPr>
          <p:nvPr/>
        </p:nvSpPr>
        <p:spPr bwMode="auto">
          <a:xfrm>
            <a:off x="2325609" y="4885791"/>
            <a:ext cx="61686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en-GB" sz="2000" dirty="0">
                <a:solidFill>
                  <a:srgbClr val="006699"/>
                </a:solidFill>
                <a:ea typeface="ＭＳ Ｐゴシック"/>
              </a:rPr>
              <a:t>Networking tool for </a:t>
            </a:r>
            <a:r>
              <a:rPr lang="en-GB" sz="20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European </a:t>
            </a:r>
            <a:r>
              <a:rPr lang="en-GB" sz="2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&amp; non-EU researchers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en-GB" sz="2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worldwide</a:t>
            </a:r>
            <a:endParaRPr lang="en-US" sz="20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/>
            </a:endParaRPr>
          </a:p>
        </p:txBody>
      </p:sp>
      <p:sp>
        <p:nvSpPr>
          <p:cNvPr id="25618" name="Rectangle 1042"/>
          <p:cNvSpPr>
            <a:spLocks noChangeArrowheads="1"/>
          </p:cNvSpPr>
          <p:nvPr/>
        </p:nvSpPr>
        <p:spPr bwMode="auto">
          <a:xfrm>
            <a:off x="2325608" y="1952422"/>
            <a:ext cx="65055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srgbClr val="006699"/>
                </a:solidFill>
                <a:ea typeface="ＭＳ Ｐゴシック"/>
              </a:rPr>
              <a:t>Information about </a:t>
            </a:r>
            <a:r>
              <a:rPr lang="en-GB" sz="20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jobs &amp; funding </a:t>
            </a:r>
            <a:r>
              <a:rPr lang="en-GB" sz="2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opportunities</a:t>
            </a:r>
            <a:endParaRPr lang="en-US" sz="2000" dirty="0">
              <a:solidFill>
                <a:srgbClr val="006699"/>
              </a:solidFill>
              <a:ea typeface="ＭＳ Ｐゴシック"/>
            </a:endParaRPr>
          </a:p>
        </p:txBody>
      </p:sp>
      <p:sp>
        <p:nvSpPr>
          <p:cNvPr id="20492" name="Rectangle 26"/>
          <p:cNvSpPr>
            <a:spLocks noChangeArrowheads="1"/>
          </p:cNvSpPr>
          <p:nvPr/>
        </p:nvSpPr>
        <p:spPr bwMode="auto">
          <a:xfrm>
            <a:off x="9450388" y="45942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/>
            </a:endParaRPr>
          </a:p>
        </p:txBody>
      </p:sp>
      <p:pic>
        <p:nvPicPr>
          <p:cNvPr id="13" name="Picture 16" descr="C:\Users\Berni\Pictures\Ashampoo Snap\Snap_2012.06.23_14h49m28s_00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517232"/>
            <a:ext cx="1403648" cy="122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5945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4" grpId="0" build="p" autoUpdateAnimBg="0"/>
      <p:bldP spid="25615" grpId="0" build="p" autoUpdateAnimBg="0"/>
      <p:bldP spid="25616" grpId="0" build="p" autoUpdateAnimBg="0"/>
      <p:bldP spid="25618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/>
              <a:t>EURAXESS </a:t>
            </a:r>
            <a:r>
              <a:rPr lang="hu-HU" sz="2800" dirty="0" err="1"/>
              <a:t>in</a:t>
            </a:r>
            <a:r>
              <a:rPr lang="hu-HU" sz="2800" dirty="0"/>
              <a:t> </a:t>
            </a:r>
            <a:r>
              <a:rPr lang="hu-HU" sz="2800" dirty="0" smtClean="0"/>
              <a:t>Hungary</a:t>
            </a:r>
            <a:endParaRPr lang="hu-HU" dirty="0"/>
          </a:p>
        </p:txBody>
      </p:sp>
      <p:pic>
        <p:nvPicPr>
          <p:cNvPr id="5" name="Picture 16" descr="C:\Users\Berni\Pictures\Ashampoo Snap\Snap_2012.06.23_14h49m28s_0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517232"/>
            <a:ext cx="1403648" cy="122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8" t="35621" r="57140" b="43288"/>
          <a:stretch/>
        </p:blipFill>
        <p:spPr bwMode="auto">
          <a:xfrm>
            <a:off x="2165112" y="1916832"/>
            <a:ext cx="460643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211436" y="2495907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600" b="1" dirty="0">
                <a:solidFill>
                  <a:srgbClr val="2B679F"/>
                </a:solidFill>
                <a:ea typeface="ＭＳ Ｐゴシック"/>
              </a:rPr>
              <a:t>West Pannon </a:t>
            </a:r>
            <a:r>
              <a:rPr lang="hu-HU" sz="1600" b="1" dirty="0" err="1" smtClean="0">
                <a:solidFill>
                  <a:srgbClr val="2B679F"/>
                </a:solidFill>
                <a:ea typeface="ＭＳ Ｐゴシック"/>
              </a:rPr>
              <a:t>Region</a:t>
            </a:r>
            <a:r>
              <a:rPr lang="hu-HU" sz="1600" dirty="0" smtClean="0">
                <a:solidFill>
                  <a:srgbClr val="2B679F"/>
                </a:solidFill>
                <a:ea typeface="ＭＳ Ｐゴシック"/>
              </a:rPr>
              <a:t>: </a:t>
            </a:r>
            <a:r>
              <a:rPr lang="hu-HU" sz="1600" dirty="0">
                <a:solidFill>
                  <a:srgbClr val="2B679F"/>
                </a:solidFill>
                <a:ea typeface="ＭＳ Ｐゴシック"/>
              </a:rPr>
              <a:t>Széchenyi István University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881336" y="436074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600" b="1" dirty="0">
                <a:solidFill>
                  <a:srgbClr val="2B679F"/>
                </a:solidFill>
                <a:ea typeface="ＭＳ Ｐゴシック"/>
              </a:rPr>
              <a:t>Southern </a:t>
            </a:r>
            <a:r>
              <a:rPr lang="hu-HU" sz="1600" b="1" dirty="0" err="1">
                <a:solidFill>
                  <a:srgbClr val="2B679F"/>
                </a:solidFill>
                <a:ea typeface="ＭＳ Ｐゴシック"/>
              </a:rPr>
              <a:t>Transdanubia</a:t>
            </a:r>
            <a:r>
              <a:rPr lang="hu-HU" sz="1600" dirty="0">
                <a:solidFill>
                  <a:srgbClr val="2B679F"/>
                </a:solidFill>
                <a:ea typeface="ＭＳ Ｐゴシック"/>
              </a:rPr>
              <a:t>: University of Pécs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6012160" y="3933056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600" b="1" dirty="0">
                <a:solidFill>
                  <a:srgbClr val="2B679F"/>
                </a:solidFill>
                <a:ea typeface="ＭＳ Ｐゴシック"/>
              </a:rPr>
              <a:t>Southern Great </a:t>
            </a:r>
            <a:r>
              <a:rPr lang="hu-HU" sz="1600" b="1" dirty="0" err="1">
                <a:solidFill>
                  <a:srgbClr val="2B679F"/>
                </a:solidFill>
                <a:ea typeface="ＭＳ Ｐゴシック"/>
              </a:rPr>
              <a:t>Plain</a:t>
            </a:r>
            <a:r>
              <a:rPr lang="hu-HU" sz="1600" dirty="0">
                <a:solidFill>
                  <a:srgbClr val="2B679F"/>
                </a:solidFill>
                <a:ea typeface="ＭＳ Ｐゴシック"/>
              </a:rPr>
              <a:t>: University of Szeged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6444208" y="2492896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600" b="1" dirty="0" err="1">
                <a:solidFill>
                  <a:srgbClr val="2B679F"/>
                </a:solidFill>
                <a:ea typeface="ＭＳ Ｐゴシック"/>
              </a:rPr>
              <a:t>Northern</a:t>
            </a:r>
            <a:r>
              <a:rPr lang="hu-HU" sz="1600" b="1" dirty="0">
                <a:solidFill>
                  <a:srgbClr val="2B679F"/>
                </a:solidFill>
                <a:ea typeface="ＭＳ Ｐゴシック"/>
              </a:rPr>
              <a:t> Great </a:t>
            </a:r>
            <a:r>
              <a:rPr lang="hu-HU" sz="1600" b="1" dirty="0" err="1">
                <a:solidFill>
                  <a:srgbClr val="2B679F"/>
                </a:solidFill>
                <a:ea typeface="ＭＳ Ｐゴシック"/>
              </a:rPr>
              <a:t>Plain</a:t>
            </a:r>
            <a:r>
              <a:rPr lang="hu-HU" sz="1600" dirty="0">
                <a:solidFill>
                  <a:srgbClr val="2B679F"/>
                </a:solidFill>
                <a:ea typeface="ＭＳ Ｐゴシック"/>
              </a:rPr>
              <a:t>: College of Nyíregyháza, University of Debrecen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5220072" y="1700808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600" b="1" dirty="0" err="1">
                <a:solidFill>
                  <a:srgbClr val="2B679F"/>
                </a:solidFill>
                <a:ea typeface="ＭＳ Ｐゴシック"/>
              </a:rPr>
              <a:t>Northern</a:t>
            </a:r>
            <a:r>
              <a:rPr lang="hu-HU" sz="1600" b="1" dirty="0">
                <a:solidFill>
                  <a:srgbClr val="2B679F"/>
                </a:solidFill>
                <a:ea typeface="ＭＳ Ｐゴシック"/>
              </a:rPr>
              <a:t> Hungary</a:t>
            </a:r>
            <a:r>
              <a:rPr lang="hu-HU" sz="1600" dirty="0">
                <a:solidFill>
                  <a:srgbClr val="2B679F"/>
                </a:solidFill>
                <a:ea typeface="ＭＳ Ｐゴシック"/>
              </a:rPr>
              <a:t>: University of Miskolc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1910160" y="5001631"/>
            <a:ext cx="5974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600" b="1" dirty="0" err="1">
                <a:solidFill>
                  <a:srgbClr val="2B679F"/>
                </a:solidFill>
                <a:ea typeface="ＭＳ Ｐゴシック"/>
              </a:rPr>
              <a:t>Central</a:t>
            </a:r>
            <a:r>
              <a:rPr lang="hu-HU" sz="1600" b="1" dirty="0">
                <a:solidFill>
                  <a:srgbClr val="2B679F"/>
                </a:solidFill>
                <a:ea typeface="ＭＳ Ｐゴシック"/>
              </a:rPr>
              <a:t> Hungary</a:t>
            </a:r>
            <a:r>
              <a:rPr lang="hu-HU" sz="1600" dirty="0" smtClean="0">
                <a:solidFill>
                  <a:srgbClr val="2B679F"/>
                </a:solidFill>
                <a:ea typeface="ＭＳ Ｐゴシック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600" dirty="0" err="1" smtClean="0">
                <a:solidFill>
                  <a:srgbClr val="2B679F"/>
                </a:solidFill>
                <a:ea typeface="ＭＳ Ｐゴシック"/>
              </a:rPr>
              <a:t>Bay</a:t>
            </a:r>
            <a:r>
              <a:rPr lang="hu-HU" sz="1600" dirty="0" smtClean="0">
                <a:solidFill>
                  <a:srgbClr val="2B679F"/>
                </a:solidFill>
                <a:ea typeface="ＭＳ Ｐゴシック"/>
              </a:rPr>
              <a:t> Zoltán Nonprofit Ltd.	</a:t>
            </a:r>
            <a:r>
              <a:rPr lang="hu-HU" sz="1600" dirty="0" err="1" smtClean="0">
                <a:solidFill>
                  <a:srgbClr val="2B679F"/>
                </a:solidFill>
                <a:ea typeface="ＭＳ Ｐゴシック"/>
              </a:rPr>
              <a:t>Hungarian</a:t>
            </a:r>
            <a:r>
              <a:rPr lang="hu-HU" sz="1600" dirty="0" smtClean="0">
                <a:solidFill>
                  <a:srgbClr val="2B679F"/>
                </a:solidFill>
                <a:ea typeface="ＭＳ Ｐゴシック"/>
              </a:rPr>
              <a:t> </a:t>
            </a:r>
            <a:r>
              <a:rPr lang="hu-HU" sz="1600" dirty="0" err="1" smtClean="0">
                <a:solidFill>
                  <a:srgbClr val="2B679F"/>
                </a:solidFill>
                <a:ea typeface="ＭＳ Ｐゴシック"/>
              </a:rPr>
              <a:t>Academy</a:t>
            </a:r>
            <a:r>
              <a:rPr lang="hu-HU" sz="1600" dirty="0" smtClean="0">
                <a:solidFill>
                  <a:srgbClr val="2B679F"/>
                </a:solidFill>
                <a:ea typeface="ＭＳ Ｐゴシック"/>
              </a:rPr>
              <a:t> of </a:t>
            </a:r>
            <a:r>
              <a:rPr lang="hu-HU" sz="1600" dirty="0" err="1" smtClean="0">
                <a:solidFill>
                  <a:srgbClr val="2B679F"/>
                </a:solidFill>
                <a:ea typeface="ＭＳ Ｐゴシック"/>
              </a:rPr>
              <a:t>Sciences</a:t>
            </a:r>
            <a:r>
              <a:rPr lang="hu-HU" sz="1600" dirty="0" smtClean="0">
                <a:solidFill>
                  <a:srgbClr val="2B679F"/>
                </a:solidFill>
                <a:ea typeface="ＭＳ Ｐゴシック"/>
              </a:rPr>
              <a:t> Tempus Public </a:t>
            </a:r>
            <a:r>
              <a:rPr lang="hu-HU" sz="1600" dirty="0" err="1" smtClean="0">
                <a:solidFill>
                  <a:srgbClr val="2B679F"/>
                </a:solidFill>
                <a:ea typeface="ＭＳ Ｐゴシック"/>
              </a:rPr>
              <a:t>Foundation</a:t>
            </a:r>
            <a:r>
              <a:rPr lang="hu-HU" sz="1600" dirty="0" smtClean="0">
                <a:solidFill>
                  <a:srgbClr val="2B679F"/>
                </a:solidFill>
                <a:ea typeface="ＭＳ Ｐゴシック"/>
              </a:rPr>
              <a:t> 	Szent István University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600" dirty="0" smtClean="0">
                <a:solidFill>
                  <a:srgbClr val="2B679F"/>
                </a:solidFill>
                <a:ea typeface="ＭＳ Ｐゴシック"/>
              </a:rPr>
              <a:t>Eötvös Loránd University 	</a:t>
            </a:r>
            <a:r>
              <a:rPr lang="hu-HU" sz="1600" dirty="0" err="1" smtClean="0">
                <a:solidFill>
                  <a:srgbClr val="2B679F"/>
                </a:solidFill>
                <a:ea typeface="ＭＳ Ｐゴシック"/>
              </a:rPr>
              <a:t>Corvinus</a:t>
            </a:r>
            <a:r>
              <a:rPr lang="hu-HU" sz="1600" dirty="0" smtClean="0">
                <a:solidFill>
                  <a:srgbClr val="2B679F"/>
                </a:solidFill>
                <a:ea typeface="ＭＳ Ｐゴシック"/>
              </a:rPr>
              <a:t> </a:t>
            </a:r>
            <a:r>
              <a:rPr lang="hu-HU" sz="1600" dirty="0" err="1" smtClean="0">
                <a:solidFill>
                  <a:srgbClr val="2B679F"/>
                </a:solidFill>
                <a:ea typeface="ＭＳ Ｐゴシック"/>
              </a:rPr>
              <a:t>University</a:t>
            </a:r>
            <a:r>
              <a:rPr lang="hu-HU" sz="1600" dirty="0" smtClean="0">
                <a:solidFill>
                  <a:srgbClr val="2B679F"/>
                </a:solidFill>
                <a:ea typeface="ＭＳ Ｐゴシック"/>
              </a:rPr>
              <a:t> of Budapest Semmelweis University 	Óbuda University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600" dirty="0" err="1" smtClean="0">
                <a:solidFill>
                  <a:srgbClr val="2B679F"/>
                </a:solidFill>
                <a:ea typeface="ＭＳ Ｐゴシック"/>
              </a:rPr>
              <a:t>Women</a:t>
            </a:r>
            <a:r>
              <a:rPr lang="hu-HU" sz="1600" dirty="0" smtClean="0">
                <a:solidFill>
                  <a:srgbClr val="2B679F"/>
                </a:solidFill>
                <a:ea typeface="ＭＳ Ｐゴシック"/>
              </a:rPr>
              <a:t> </a:t>
            </a:r>
            <a:r>
              <a:rPr lang="hu-HU" sz="1600" dirty="0" err="1" smtClean="0">
                <a:solidFill>
                  <a:srgbClr val="2B679F"/>
                </a:solidFill>
                <a:ea typeface="ＭＳ Ｐゴシック"/>
              </a:rPr>
              <a:t>in</a:t>
            </a:r>
            <a:r>
              <a:rPr lang="hu-HU" sz="1600" dirty="0" smtClean="0">
                <a:solidFill>
                  <a:srgbClr val="2B679F"/>
                </a:solidFill>
                <a:ea typeface="ＭＳ Ｐゴシック"/>
              </a:rPr>
              <a:t> Science </a:t>
            </a:r>
            <a:r>
              <a:rPr lang="hu-HU" sz="1600" dirty="0" err="1" smtClean="0">
                <a:solidFill>
                  <a:srgbClr val="2B679F"/>
                </a:solidFill>
                <a:ea typeface="ＭＳ Ｐゴシック"/>
              </a:rPr>
              <a:t>Association</a:t>
            </a:r>
            <a:r>
              <a:rPr lang="hu-HU" sz="1600" dirty="0" smtClean="0">
                <a:solidFill>
                  <a:srgbClr val="2B679F"/>
                </a:solidFill>
                <a:ea typeface="ＭＳ Ｐゴシック"/>
              </a:rPr>
              <a:t>   </a:t>
            </a:r>
            <a:endParaRPr lang="hu-HU" sz="1600" dirty="0">
              <a:solidFill>
                <a:srgbClr val="2B679F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7650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artalom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83"/>
            <a:ext cx="9144000" cy="6515361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2060848"/>
            <a:ext cx="8712968" cy="3960440"/>
          </a:xfrm>
        </p:spPr>
        <p:txBody>
          <a:bodyPr>
            <a:noAutofit/>
          </a:bodyPr>
          <a:lstStyle/>
          <a:p>
            <a:pPr lvl="0"/>
            <a:r>
              <a:rPr lang="hu-HU" sz="22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bachelor</a:t>
            </a:r>
            <a: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hu-HU" sz="22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or</a:t>
            </a:r>
            <a: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hu-HU" sz="22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master</a:t>
            </a:r>
            <a: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hu-HU" sz="22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or</a:t>
            </a:r>
            <a: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hu-HU" sz="2200" dirty="0" err="1" smtClean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doctoral</a:t>
            </a:r>
            <a:r>
              <a:rPr lang="hu-HU" sz="2200" dirty="0" smtClean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hu-HU" sz="2200" b="1" dirty="0" err="1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semester</a:t>
            </a:r>
            <a:r>
              <a:rPr lang="hu-HU" sz="22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/</a:t>
            </a:r>
            <a:r>
              <a:rPr lang="hu-HU" sz="2200" b="1" dirty="0" err="1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partial</a:t>
            </a:r>
            <a:r>
              <a:rPr lang="hu-HU" sz="22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hu-HU" sz="2200" b="1" dirty="0" err="1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studies</a:t>
            </a:r>
            <a: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 (3-10 </a:t>
            </a:r>
            <a:r>
              <a:rPr lang="hu-HU" sz="22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months</a:t>
            </a:r>
            <a: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)</a:t>
            </a:r>
          </a:p>
          <a:p>
            <a:pPr lvl="0"/>
            <a:r>
              <a:rPr lang="hu-HU" sz="2200" b="1" dirty="0" err="1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full</a:t>
            </a:r>
            <a:r>
              <a:rPr lang="hu-HU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hu-HU" sz="2200" b="1" dirty="0" err="1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degree</a:t>
            </a:r>
            <a: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 </a:t>
            </a:r>
            <a:r>
              <a:rPr lang="hu-HU" sz="22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bachelor</a:t>
            </a:r>
            <a: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hu-HU" sz="22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or</a:t>
            </a:r>
            <a: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hu-HU" sz="22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master</a:t>
            </a:r>
            <a: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hu-HU" sz="22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or</a:t>
            </a:r>
            <a: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hu-HU" sz="22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doctoral</a:t>
            </a:r>
            <a: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hu-HU" sz="22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studies</a:t>
            </a:r>
            <a: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(36/24/36 </a:t>
            </a:r>
            <a:r>
              <a:rPr lang="hu-HU" sz="22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months</a:t>
            </a:r>
            <a: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hu-HU" sz="22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respectively</a:t>
            </a:r>
            <a: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)</a:t>
            </a:r>
          </a:p>
          <a:p>
            <a:pPr lvl="0"/>
            <a:r>
              <a:rPr lang="hu-HU" sz="22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postgraduate</a:t>
            </a:r>
            <a: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hu-HU" sz="22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or</a:t>
            </a:r>
            <a: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hu-HU" sz="22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postdoctoral</a:t>
            </a:r>
            <a: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 </a:t>
            </a:r>
            <a:r>
              <a:rPr lang="hu-HU" sz="2200" b="1" dirty="0" err="1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research</a:t>
            </a:r>
            <a: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 (3 </a:t>
            </a:r>
            <a:r>
              <a:rPr lang="hu-HU" sz="22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days</a:t>
            </a:r>
            <a: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- 10 </a:t>
            </a:r>
            <a:r>
              <a:rPr lang="hu-HU" sz="22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months</a:t>
            </a:r>
            <a: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)</a:t>
            </a:r>
          </a:p>
          <a:p>
            <a:pPr lvl="0"/>
            <a:r>
              <a:rPr lang="hu-HU" sz="2200" b="1" dirty="0" err="1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summer</a:t>
            </a:r>
            <a:r>
              <a:rPr lang="hu-HU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hu-HU" sz="2200" b="1" dirty="0" err="1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courses</a:t>
            </a:r>
            <a: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 (2-4 </a:t>
            </a:r>
            <a:r>
              <a:rPr lang="hu-HU" sz="22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weeks</a:t>
            </a:r>
            <a: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)</a:t>
            </a:r>
            <a:endParaRPr lang="en-US" sz="2200" dirty="0">
              <a:solidFill>
                <a:srgbClr val="006699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lvl="0"/>
            <a:endParaRPr lang="hu-HU" sz="1600" dirty="0" smtClean="0">
              <a:solidFill>
                <a:srgbClr val="006699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lvl="0"/>
            <a:r>
              <a:rPr lang="en-US" sz="2200" dirty="0" smtClean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Call </a:t>
            </a:r>
            <a:r>
              <a:rPr lang="en-US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for applications </a:t>
            </a:r>
            <a: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(</a:t>
            </a:r>
            <a:r>
              <a:rPr lang="hu-HU" sz="22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year</a:t>
            </a:r>
            <a: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hu-HU" sz="2200" dirty="0" smtClean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2016, </a:t>
            </a:r>
            <a:r>
              <a:rPr lang="hu-HU" sz="2200" dirty="0" err="1" smtClean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closed</a:t>
            </a:r>
            <a:r>
              <a:rPr lang="hu-HU" sz="2200" dirty="0" smtClean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) </a:t>
            </a:r>
            <a:r>
              <a:rPr lang="en-US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can be found at</a:t>
            </a:r>
            <a: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: </a:t>
            </a:r>
            <a:r>
              <a:rPr lang="hu-HU" sz="19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  <a:hlinkClick r:id="rId3"/>
              </a:rPr>
              <a:t>http://</a:t>
            </a:r>
            <a:r>
              <a:rPr lang="hu-HU" sz="1900" dirty="0" smtClean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  <a:hlinkClick r:id="rId3"/>
              </a:rPr>
              <a:t>tka.hu/docs/palyazatok/pool_2016-2017_en_20160302_honlapra.pdf</a:t>
            </a:r>
            <a:endParaRPr lang="hu-HU" sz="2200" i="1" dirty="0" smtClean="0">
              <a:solidFill>
                <a:srgbClr val="006699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lvl="0" indent="0" algn="r">
              <a:buNone/>
            </a:pPr>
            <a:r>
              <a:rPr lang="hu-HU" sz="2200" i="1" dirty="0" err="1" smtClean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Please</a:t>
            </a:r>
            <a:r>
              <a:rPr lang="hu-HU" sz="2200" i="1" dirty="0" smtClean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hu-HU" sz="2200" i="1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note</a:t>
            </a:r>
            <a:r>
              <a:rPr lang="hu-HU" sz="2200" i="1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hu-HU" sz="2200" i="1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that</a:t>
            </a:r>
            <a:r>
              <a:rPr lang="hu-HU" sz="2200" i="1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the </a:t>
            </a:r>
            <a:r>
              <a:rPr lang="hu-HU" sz="2200" i="1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next</a:t>
            </a:r>
            <a:r>
              <a:rPr lang="hu-HU" sz="2200" i="1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hu-HU" sz="2200" i="1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call</a:t>
            </a:r>
            <a:r>
              <a:rPr lang="hu-HU" sz="2200" i="1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for </a:t>
            </a:r>
            <a:r>
              <a:rPr lang="hu-HU" sz="2200" i="1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applications</a:t>
            </a:r>
            <a:r>
              <a:rPr lang="hu-HU" sz="2200" i="1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hu-HU" sz="2200" i="1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may</a:t>
            </a:r>
            <a:r>
              <a:rPr lang="hu-HU" sz="2200" i="1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hu-HU" sz="2200" i="1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change</a:t>
            </a:r>
            <a:r>
              <a:rPr lang="hu-HU" sz="2200" i="1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.</a:t>
            </a:r>
          </a:p>
          <a:p>
            <a:pPr lvl="0"/>
            <a:endParaRPr lang="hu-HU" sz="2400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229600" cy="1182687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sz="47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State Scholarships</a:t>
            </a:r>
            <a:br>
              <a:rPr lang="en-US" sz="4700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24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to conduct studies and research in Hungarian higher education institutions </a:t>
            </a:r>
            <a:r>
              <a:rPr lang="en-US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/>
            </a:r>
            <a:br>
              <a:rPr lang="en-US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</a:br>
            <a:r>
              <a:rPr lang="en-US" sz="2200" dirty="0">
                <a:solidFill>
                  <a:srgbClr val="006699"/>
                </a:solidFill>
                <a:latin typeface="+mn-lt"/>
                <a:ea typeface="ＭＳ Ｐゴシック"/>
                <a:cs typeface="+mn-cs"/>
              </a:rPr>
              <a:t> </a:t>
            </a:r>
            <a:r>
              <a:rPr lang="hu-HU" sz="2200" dirty="0">
                <a:solidFill>
                  <a:srgbClr val="006699"/>
                </a:solidFill>
                <a:latin typeface="+mn-lt"/>
                <a:ea typeface="ＭＳ Ｐゴシック"/>
                <a:cs typeface="+mn-cs"/>
              </a:rPr>
              <a:t> </a:t>
            </a:r>
            <a:endParaRPr lang="en-GB" sz="2200" dirty="0">
              <a:solidFill>
                <a:srgbClr val="006699"/>
              </a:solidFill>
              <a:latin typeface="+mn-lt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98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943"/>
            <a:ext cx="9144000" cy="6649564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6" y="1847506"/>
            <a:ext cx="6947638" cy="37734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9000 </a:t>
            </a:r>
            <a:r>
              <a:rPr lang="hu-HU" sz="22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scholarships</a:t>
            </a:r>
            <a: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hu-HU" sz="22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in</a:t>
            </a:r>
            <a: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6 </a:t>
            </a:r>
            <a:r>
              <a:rPr lang="hu-HU" sz="22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years</a:t>
            </a:r>
            <a:endParaRPr lang="hu-HU" sz="2200" dirty="0">
              <a:solidFill>
                <a:srgbClr val="006699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>
              <a:defRPr/>
            </a:pPr>
            <a:r>
              <a:rPr lang="hu-HU" sz="22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Based</a:t>
            </a:r>
            <a: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hu-HU" sz="22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on</a:t>
            </a:r>
            <a: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hu-HU" sz="22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inter-institutional</a:t>
            </a:r>
            <a: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hu-HU" sz="22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agreements</a:t>
            </a:r>
            <a:endParaRPr lang="hu-HU" sz="2200" dirty="0">
              <a:solidFill>
                <a:srgbClr val="006699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hu-HU" sz="22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or</a:t>
            </a:r>
            <a: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hu-HU" sz="22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supplementary</a:t>
            </a:r>
            <a: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hu-HU" sz="22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scholarship</a:t>
            </a:r>
            <a: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b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</a:br>
            <a: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(</a:t>
            </a:r>
            <a:r>
              <a:rPr lang="hu-HU" sz="22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State</a:t>
            </a:r>
            <a: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hu-HU" sz="22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Scholarships</a:t>
            </a:r>
            <a: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)</a:t>
            </a:r>
          </a:p>
          <a:p>
            <a:pPr>
              <a:defRPr/>
            </a:pPr>
            <a: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3 </a:t>
            </a:r>
            <a:r>
              <a:rPr lang="hu-HU" sz="22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supported</a:t>
            </a:r>
            <a: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hu-HU" sz="22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activity</a:t>
            </a:r>
            <a: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hu-HU" sz="22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types</a:t>
            </a:r>
            <a:endParaRPr lang="hu-HU" sz="2200" dirty="0">
              <a:solidFill>
                <a:srgbClr val="006699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lvl="1"/>
            <a:r>
              <a:rPr lang="hu-HU" sz="22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Partial</a:t>
            </a:r>
            <a: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hu-HU" sz="22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studies</a:t>
            </a:r>
            <a: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: credit </a:t>
            </a:r>
            <a:r>
              <a:rPr lang="hu-HU" sz="22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mobility</a:t>
            </a:r>
            <a: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(3 – 5 </a:t>
            </a:r>
            <a:r>
              <a:rPr lang="hu-HU" sz="22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months</a:t>
            </a:r>
            <a: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hu-HU" sz="22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Internships</a:t>
            </a:r>
            <a: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(2 – 5 </a:t>
            </a:r>
            <a:r>
              <a:rPr lang="hu-HU" sz="22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months</a:t>
            </a:r>
            <a: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hu-HU" sz="22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Short-term</a:t>
            </a:r>
            <a: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hu-HU" sz="22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study</a:t>
            </a:r>
            <a: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hu-HU" sz="22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trips</a:t>
            </a:r>
            <a: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(2 – 90 </a:t>
            </a:r>
            <a:r>
              <a:rPr lang="hu-HU" sz="22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days</a:t>
            </a:r>
            <a:r>
              <a:rPr lang="hu-HU" sz="22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51520" y="219423"/>
            <a:ext cx="8229600" cy="13541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4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Campus </a:t>
            </a:r>
            <a:r>
              <a:rPr lang="hu-HU" sz="42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Mundi</a:t>
            </a:r>
            <a:r>
              <a:rPr lang="en-GB" sz="4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hu-HU" sz="42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Programme</a:t>
            </a:r>
            <a:r>
              <a:rPr lang="hu-H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hu-HU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hu-HU" sz="3200" b="1" i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Scholarships</a:t>
            </a:r>
            <a:r>
              <a:rPr lang="hu-HU" sz="32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hu-HU" sz="3200" b="1" i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for</a:t>
            </a:r>
            <a:r>
              <a:rPr lang="hu-HU" sz="32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hu-HU" sz="3200" b="1" i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students</a:t>
            </a:r>
            <a:r>
              <a:rPr lang="hu-HU" sz="32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br>
              <a:rPr lang="hu-HU" sz="32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hu-HU" sz="3200" b="1" i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in</a:t>
            </a:r>
            <a:r>
              <a:rPr lang="hu-HU" sz="32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hu-HU" sz="3200" b="1" i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Hungarian</a:t>
            </a:r>
            <a:r>
              <a:rPr lang="hu-HU" sz="32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hu-HU" sz="3200" b="1" i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Higher</a:t>
            </a:r>
            <a:r>
              <a:rPr lang="hu-HU" sz="32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Education </a:t>
            </a:r>
            <a:r>
              <a:rPr lang="hu-HU" sz="3200" b="1" i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Institutions</a:t>
            </a:r>
            <a:endParaRPr lang="en-GB" sz="3200" b="1" i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41354"/>
            <a:ext cx="1919659" cy="202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88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220"/>
            <a:ext cx="9144000" cy="6649564"/>
          </a:xfrm>
          <a:prstGeom prst="rect">
            <a:avLst/>
          </a:prstGeom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457200" y="116632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200" b="1" dirty="0" err="1" smtClean="0">
                <a:solidFill>
                  <a:srgbClr val="002060"/>
                </a:solidFill>
              </a:rPr>
              <a:t>Contact</a:t>
            </a:r>
            <a:r>
              <a:rPr lang="hu-HU" sz="4200" b="1" dirty="0" smtClean="0">
                <a:solidFill>
                  <a:srgbClr val="002060"/>
                </a:solidFill>
              </a:rPr>
              <a:t> </a:t>
            </a:r>
            <a:r>
              <a:rPr lang="hu-HU" sz="4200" b="1" dirty="0" err="1" smtClean="0">
                <a:solidFill>
                  <a:srgbClr val="002060"/>
                </a:solidFill>
              </a:rPr>
              <a:t>Us</a:t>
            </a:r>
            <a:endParaRPr lang="hu-HU" sz="4200" b="1" dirty="0" smtClean="0">
              <a:solidFill>
                <a:srgbClr val="002060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b="1" dirty="0" smtClean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EURAXESS</a:t>
            </a:r>
            <a:r>
              <a:rPr lang="hu-HU" sz="1800" dirty="0" smtClean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endParaRPr lang="hu-HU" sz="1800" dirty="0">
              <a:solidFill>
                <a:srgbClr val="006699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18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      </a:t>
            </a:r>
            <a:r>
              <a:rPr lang="hu-HU" sz="18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Website</a:t>
            </a:r>
            <a:r>
              <a:rPr lang="hu-HU" sz="18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: </a:t>
            </a:r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http://euraxess.hu</a:t>
            </a:r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https://www.facebook.com/EuraxessHungary</a:t>
            </a:r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hu-HU" sz="1800" b="1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Tempus Public </a:t>
            </a:r>
            <a:r>
              <a:rPr lang="hu-HU" sz="1800" b="1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Foundation</a:t>
            </a:r>
            <a:endParaRPr lang="hu-HU" sz="1800" b="1" dirty="0">
              <a:solidFill>
                <a:srgbClr val="006699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hu-HU" sz="18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hu-HU" sz="1800" dirty="0" smtClean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     </a:t>
            </a:r>
            <a:r>
              <a:rPr lang="hu-HU" sz="1800" dirty="0" err="1" smtClean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Website</a:t>
            </a:r>
            <a:r>
              <a:rPr lang="hu-HU" sz="18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: 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</a:t>
            </a:r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tka.hu/english</a:t>
            </a:r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hu-HU" sz="1800" b="1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L</a:t>
            </a:r>
            <a:r>
              <a:rPr lang="en-GB" sz="1800" b="1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ife</a:t>
            </a:r>
            <a:r>
              <a:rPr lang="en-GB" sz="1800" b="1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and </a:t>
            </a:r>
            <a:r>
              <a:rPr lang="hu-HU" sz="1800" b="1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e</a:t>
            </a:r>
            <a:r>
              <a:rPr lang="en-GB" sz="1800" b="1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ducation</a:t>
            </a:r>
            <a:r>
              <a:rPr lang="en-GB" sz="1800" b="1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in </a:t>
            </a:r>
            <a:r>
              <a:rPr lang="en-GB" sz="1800" b="1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Hungar</a:t>
            </a:r>
            <a:r>
              <a:rPr lang="hu-HU" sz="1800" b="1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y</a:t>
            </a:r>
          </a:p>
          <a:p>
            <a:pPr marL="457200" lvl="1" indent="0">
              <a:buNone/>
            </a:pPr>
            <a:r>
              <a:rPr lang="hu-HU" sz="18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</a:t>
            </a:r>
            <a:r>
              <a:rPr lang="en-GB" sz="18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tudy</a:t>
            </a:r>
            <a:r>
              <a:rPr lang="en-GB" sz="18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in Hungary website</a:t>
            </a:r>
            <a:r>
              <a:rPr lang="hu-HU" sz="18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:</a:t>
            </a:r>
            <a:br>
              <a:rPr lang="hu-HU" sz="18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</a:br>
            <a:r>
              <a:rPr lang="en-GB" sz="1800" u="sng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www.studyinhungary.hu</a:t>
            </a:r>
            <a:endParaRPr lang="hu-HU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hu-HU" sz="18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Study </a:t>
            </a:r>
            <a:r>
              <a:rPr lang="hu-HU" sz="18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in</a:t>
            </a:r>
            <a:r>
              <a:rPr lang="hu-HU" sz="18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Hungary </a:t>
            </a:r>
            <a:r>
              <a:rPr lang="hu-HU" sz="18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facebook</a:t>
            </a:r>
            <a:r>
              <a:rPr lang="hu-HU" sz="18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hu-HU" sz="18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page</a:t>
            </a:r>
            <a:endParaRPr lang="hu-HU" sz="1800" dirty="0">
              <a:solidFill>
                <a:srgbClr val="006699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en-US" sz="1800" b="1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Campus Mundi</a:t>
            </a:r>
            <a:endParaRPr lang="hu-HU" sz="1800" b="1" dirty="0">
              <a:solidFill>
                <a:srgbClr val="006699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hu-HU" sz="18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      </a:t>
            </a:r>
            <a:r>
              <a:rPr lang="hu-HU" sz="18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Website</a:t>
            </a:r>
            <a:r>
              <a:rPr lang="hu-HU" sz="18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: </a:t>
            </a:r>
            <a:r>
              <a:rPr lang="hu-HU" sz="1800" u="sng" dirty="0" err="1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www.campusmundi.hu</a:t>
            </a:r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1800" b="1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State</a:t>
            </a:r>
            <a:r>
              <a:rPr lang="hu-HU" sz="1800" b="1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hu-HU" sz="1800" b="1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Scholarship</a:t>
            </a:r>
            <a:endParaRPr lang="hu-HU" sz="1800" b="1" dirty="0">
              <a:solidFill>
                <a:srgbClr val="006699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1800" b="1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      </a:t>
            </a:r>
            <a:r>
              <a:rPr lang="hu-HU" sz="18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Website</a:t>
            </a:r>
            <a:r>
              <a:rPr lang="hu-HU" sz="18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:</a:t>
            </a:r>
            <a:r>
              <a:rPr lang="hu-HU" sz="1800" b="1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hu-HU" sz="1800" dirty="0" err="1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www.scholarship.hu</a:t>
            </a:r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1800" dirty="0" smtClean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      </a:t>
            </a:r>
            <a:r>
              <a:rPr lang="hu-HU" sz="1800" dirty="0" err="1" smtClean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Call</a:t>
            </a:r>
            <a:r>
              <a:rPr lang="hu-HU" sz="1800" dirty="0" smtClean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hu-HU" sz="18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for </a:t>
            </a:r>
            <a:r>
              <a:rPr lang="hu-HU" sz="1800" dirty="0" err="1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application</a:t>
            </a:r>
            <a:r>
              <a:rPr lang="hu-HU" sz="1800" dirty="0">
                <a:solidFill>
                  <a:srgbClr val="006699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: </a:t>
            </a:r>
            <a:r>
              <a:rPr lang="hu-HU" sz="1500" u="sng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http://</a:t>
            </a:r>
            <a:r>
              <a:rPr lang="hu-HU" sz="1500" u="sng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tka.hu/docs/palyazatok/pool_2016-2017_en_20160302_honlapra.pdf</a:t>
            </a:r>
            <a:endParaRPr lang="hu-HU" sz="1800" u="sng" dirty="0" smtClean="0"/>
          </a:p>
          <a:p>
            <a:pPr marL="0" indent="0">
              <a:buNone/>
            </a:pPr>
            <a:endParaRPr lang="hu-HU" sz="1800" dirty="0" smtClean="0"/>
          </a:p>
          <a:p>
            <a:endParaRPr lang="hu-HU" sz="2000" dirty="0"/>
          </a:p>
          <a:p>
            <a:endParaRPr lang="hu-HU" sz="2000" dirty="0" smtClean="0"/>
          </a:p>
          <a:p>
            <a:pPr marL="457200" lvl="1" indent="0">
              <a:buNone/>
            </a:pPr>
            <a:endParaRPr lang="en-GB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761" y="2348880"/>
            <a:ext cx="420589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LO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82692" y="1124744"/>
            <a:ext cx="2073275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599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URAXESS Master">
  <a:themeElements>
    <a:clrScheme name="EURAXESS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URAXESS Master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URAXESS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AXESS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AXESS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AXESS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AXESS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AXESS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URAXESS Master">
  <a:themeElements>
    <a:clrScheme name="EURAXESS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URAXESS Master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URAXESS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AXESS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AXESS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AXESS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AXESS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AXESS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</TotalTime>
  <Words>188</Words>
  <Application>Microsoft Office PowerPoint</Application>
  <PresentationFormat>Diavetítés a képernyőre (4:3 oldalarány)</PresentationFormat>
  <Paragraphs>54</Paragraphs>
  <Slides>6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6</vt:i4>
      </vt:variant>
    </vt:vector>
  </HeadingPairs>
  <TitlesOfParts>
    <vt:vector size="9" baseType="lpstr">
      <vt:lpstr>Office-téma</vt:lpstr>
      <vt:lpstr>EURAXESS Master</vt:lpstr>
      <vt:lpstr>1_EURAXESS Master</vt:lpstr>
      <vt:lpstr>PowerPoint bemutató</vt:lpstr>
      <vt:lpstr>PowerPoint bemutató</vt:lpstr>
      <vt:lpstr>EURAXESS in Hungary</vt:lpstr>
      <vt:lpstr>State Scholarships to conduct studies and research in Hungarian higher education institutions    </vt:lpstr>
      <vt:lpstr>Campus Mundi Programme Scholarships for students  in Hungarian Higher Education Institutions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Csordás Kata</dc:creator>
  <cp:lastModifiedBy>Adam, Molnar</cp:lastModifiedBy>
  <cp:revision>254</cp:revision>
  <dcterms:created xsi:type="dcterms:W3CDTF">2015-11-04T15:35:49Z</dcterms:created>
  <dcterms:modified xsi:type="dcterms:W3CDTF">2016-05-08T12:33:24Z</dcterms:modified>
</cp:coreProperties>
</file>